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3"/>
  </p:notesMasterIdLst>
  <p:sldIdLst>
    <p:sldId id="256" r:id="rId2"/>
    <p:sldId id="258" r:id="rId3"/>
    <p:sldId id="259" r:id="rId4"/>
    <p:sldId id="305" r:id="rId5"/>
    <p:sldId id="257" r:id="rId6"/>
    <p:sldId id="260" r:id="rId7"/>
    <p:sldId id="261" r:id="rId8"/>
    <p:sldId id="263" r:id="rId9"/>
    <p:sldId id="300" r:id="rId10"/>
    <p:sldId id="301" r:id="rId11"/>
    <p:sldId id="306" r:id="rId12"/>
    <p:sldId id="302" r:id="rId13"/>
    <p:sldId id="303" r:id="rId14"/>
    <p:sldId id="307" r:id="rId15"/>
    <p:sldId id="264" r:id="rId16"/>
    <p:sldId id="267" r:id="rId17"/>
    <p:sldId id="304" r:id="rId18"/>
    <p:sldId id="295" r:id="rId19"/>
    <p:sldId id="262" r:id="rId20"/>
    <p:sldId id="299" r:id="rId21"/>
    <p:sldId id="278" r:id="rId22"/>
  </p:sldIdLst>
  <p:sldSz cx="9144000" cy="5143500" type="screen16x9"/>
  <p:notesSz cx="6858000" cy="9144000"/>
  <p:embeddedFontLst>
    <p:embeddedFont>
      <p:font typeface="Aclonica" panose="02060503000000020004" pitchFamily="18" charset="0"/>
      <p:regular r:id="rId24"/>
    </p:embeddedFont>
    <p:embeddedFont>
      <p:font typeface="Bellota Text Light" panose="020B0604020202020204" charset="0"/>
      <p:regular r:id="rId25"/>
      <p:bold r:id="rId26"/>
      <p:italic r:id="rId27"/>
      <p:boldItalic r:id="rId28"/>
    </p:embeddedFont>
    <p:embeddedFont>
      <p:font typeface="Satisfy" panose="020B0604020202020204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41F52A6-A606-4D11-9BC2-5BA803DFAFF6}">
  <a:tblStyle styleId="{241F52A6-A606-4D11-9BC2-5BA803DFAF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0EBCB6B-6929-4B4B-9B83-FFC68D3EDE3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08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2200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27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1023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718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61205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93563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8bbc72636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8bbc72636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2156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2821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4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53925" y="689125"/>
            <a:ext cx="5636136" cy="2822749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rgbClr val="274E13">
                <a:alpha val="40000"/>
              </a:srgbClr>
            </a:outerShdw>
          </a:effectLst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67050"/>
            <a:ext cx="9144000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914900" y="1232450"/>
            <a:ext cx="5314200" cy="173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53925" y="689125"/>
            <a:ext cx="5636136" cy="282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67050"/>
            <a:ext cx="9144000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1871125" y="1126150"/>
            <a:ext cx="5401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871125" y="2306651"/>
            <a:ext cx="5401800" cy="41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3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05875" y="271169"/>
            <a:ext cx="4532251" cy="4546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67050"/>
            <a:ext cx="9144000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2743200" y="2161800"/>
            <a:ext cx="3657600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73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⬩"/>
              <a:defRPr sz="2500" i="1">
                <a:solidFill>
                  <a:schemeClr val="lt1"/>
                </a:solidFill>
              </a:defRPr>
            </a:lvl1pPr>
            <a:lvl2pPr marL="914400" lvl="1" indent="-38735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Char char="◇"/>
              <a:defRPr sz="2500" i="1">
                <a:solidFill>
                  <a:schemeClr val="lt1"/>
                </a:solidFill>
              </a:defRPr>
            </a:lvl2pPr>
            <a:lvl3pPr marL="1371600" lvl="2" indent="-38735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Char char="■"/>
              <a:defRPr sz="2500" i="1">
                <a:solidFill>
                  <a:schemeClr val="lt1"/>
                </a:solidFill>
              </a:defRPr>
            </a:lvl3pPr>
            <a:lvl4pPr marL="1828800" lvl="3" indent="-38735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  <a:defRPr sz="2500" i="1">
                <a:solidFill>
                  <a:schemeClr val="lt1"/>
                </a:solidFill>
              </a:defRPr>
            </a:lvl4pPr>
            <a:lvl5pPr marL="2286000" lvl="4" indent="-38735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Char char="○"/>
              <a:defRPr sz="2500" i="1">
                <a:solidFill>
                  <a:schemeClr val="lt1"/>
                </a:solidFill>
              </a:defRPr>
            </a:lvl5pPr>
            <a:lvl6pPr marL="2743200" lvl="5" indent="-38735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Char char="■"/>
              <a:defRPr sz="2500" i="1">
                <a:solidFill>
                  <a:schemeClr val="lt1"/>
                </a:solidFill>
              </a:defRPr>
            </a:lvl6pPr>
            <a:lvl7pPr marL="3200400" lvl="6" indent="-38735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  <a:defRPr sz="2500" i="1">
                <a:solidFill>
                  <a:schemeClr val="lt1"/>
                </a:solidFill>
              </a:defRPr>
            </a:lvl7pPr>
            <a:lvl8pPr marL="3657600" lvl="7" indent="-38735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Char char="○"/>
              <a:defRPr sz="2500" i="1">
                <a:solidFill>
                  <a:schemeClr val="lt1"/>
                </a:solidFill>
              </a:defRPr>
            </a:lvl8pPr>
            <a:lvl9pPr marL="4114800" lvl="8" indent="-387350" algn="ctr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500"/>
              <a:buChar char="■"/>
              <a:defRPr sz="2500" i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3593400" y="2711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2"/>
                </a:solidFill>
                <a:latin typeface="Satisfy"/>
                <a:ea typeface="Satisfy"/>
                <a:cs typeface="Satisfy"/>
                <a:sym typeface="Satisfy"/>
              </a:rPr>
              <a:t>“</a:t>
            </a:r>
            <a:endParaRPr sz="9600">
              <a:solidFill>
                <a:schemeClr val="lt2"/>
              </a:solidFill>
              <a:latin typeface="Satisfy"/>
              <a:ea typeface="Satisfy"/>
              <a:cs typeface="Satisfy"/>
              <a:sym typeface="Satisfy"/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4297650" y="4218625"/>
            <a:ext cx="548700" cy="92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3586169"/>
            <a:ext cx="9144000" cy="155733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1080050" y="1201548"/>
            <a:ext cx="69840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⬩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◇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3850763" y="978150"/>
            <a:ext cx="1442481" cy="75397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3586169"/>
            <a:ext cx="9144000" cy="1557338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855275" y="1201550"/>
            <a:ext cx="3473100" cy="299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◇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815599" y="1201550"/>
            <a:ext cx="3473100" cy="299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◇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37" name="Google Shape;37;p6"/>
          <p:cNvSpPr/>
          <p:nvPr/>
        </p:nvSpPr>
        <p:spPr>
          <a:xfrm>
            <a:off x="3850763" y="978150"/>
            <a:ext cx="1442481" cy="75397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3586169"/>
            <a:ext cx="9144000" cy="155733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855300" y="1201550"/>
            <a:ext cx="2315700" cy="304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◇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3414200" y="1201550"/>
            <a:ext cx="2315700" cy="304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◇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5973099" y="1201550"/>
            <a:ext cx="2315700" cy="304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◇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3850763" y="978150"/>
            <a:ext cx="1442481" cy="75397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3586169"/>
            <a:ext cx="9144000" cy="155733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50" name="Google Shape;50;p8"/>
          <p:cNvSpPr/>
          <p:nvPr/>
        </p:nvSpPr>
        <p:spPr>
          <a:xfrm>
            <a:off x="3850763" y="978150"/>
            <a:ext cx="1442481" cy="75397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3586169"/>
            <a:ext cx="9144000" cy="155733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80050" y="1201548"/>
            <a:ext cx="69840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Bellota Text Light"/>
              <a:buChar char="⬩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Bellota Text Light"/>
              <a:buChar char="◇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llota Text Light"/>
              <a:buChar char="■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●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○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■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●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○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Bellota Text Light"/>
              <a:buChar char="■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2pPr>
            <a:lvl3pPr lvl="2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3pPr>
            <a:lvl4pPr lvl="3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4pPr>
            <a:lvl5pPr lvl="4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5pPr>
            <a:lvl6pPr lvl="5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6pPr>
            <a:lvl7pPr lvl="6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7pPr>
            <a:lvl8pPr lvl="7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8pPr>
            <a:lvl9pPr lvl="8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kifrases.com/frase/137167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ctrTitle"/>
          </p:nvPr>
        </p:nvSpPr>
        <p:spPr>
          <a:xfrm>
            <a:off x="1914899" y="616616"/>
            <a:ext cx="5314200" cy="173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TFC 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C281AEA-74E0-4071-8F8B-2B694A8C8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313" y="1832330"/>
            <a:ext cx="2091371" cy="126937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>
            <a:spLocks noGrp="1"/>
          </p:cNvSpPr>
          <p:nvPr>
            <p:ph type="body" idx="1"/>
          </p:nvPr>
        </p:nvSpPr>
        <p:spPr>
          <a:xfrm>
            <a:off x="471620" y="2373598"/>
            <a:ext cx="1682027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>
                <a:effectLst/>
                <a:latin typeface="Arial" panose="020B0604020202020204" pitchFamily="34" charset="0"/>
              </a:rPr>
              <a:t>MacetoHuerto</a:t>
            </a:r>
            <a:endParaRPr sz="1600" dirty="0"/>
          </a:p>
        </p:txBody>
      </p:sp>
      <p:sp>
        <p:nvSpPr>
          <p:cNvPr id="118" name="Google Shape;118;p19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Análisis de la Competencia</a:t>
            </a:r>
            <a:endParaRPr dirty="0"/>
          </a:p>
        </p:txBody>
      </p:sp>
      <p:sp>
        <p:nvSpPr>
          <p:cNvPr id="120" name="Google Shape;120;p19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2743A48-01E6-495C-AD66-D46EA6C56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769" y="1220267"/>
            <a:ext cx="1526544" cy="27029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535C965-D2F3-4D30-918C-077F503BA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3440" y="1229605"/>
            <a:ext cx="1540549" cy="270296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EE6517B-F734-489E-A4D6-F04073579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232" y="1210932"/>
            <a:ext cx="1512539" cy="272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58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ctrTitle"/>
          </p:nvPr>
        </p:nvSpPr>
        <p:spPr>
          <a:xfrm>
            <a:off x="1914900" y="761396"/>
            <a:ext cx="5314200" cy="173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Esta es mi aplicación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C281AEA-74E0-4071-8F8B-2B694A8C8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314" y="1862810"/>
            <a:ext cx="2091371" cy="126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888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Sketch</a:t>
            </a:r>
            <a:endParaRPr dirty="0"/>
          </a:p>
        </p:txBody>
      </p:sp>
      <p:sp>
        <p:nvSpPr>
          <p:cNvPr id="120" name="Google Shape;120;p19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24A14FA-5292-419E-A273-84F166B55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946" y="1168582"/>
            <a:ext cx="1812212" cy="241628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1813D3C-ECB9-4912-B383-40F97BA0D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514" y="1168582"/>
            <a:ext cx="1812212" cy="241628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C004FB3-11A2-45A3-84B6-F336307CB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9378" y="1168582"/>
            <a:ext cx="1812212" cy="241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327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Wireframe</a:t>
            </a:r>
            <a:endParaRPr dirty="0"/>
          </a:p>
        </p:txBody>
      </p:sp>
      <p:sp>
        <p:nvSpPr>
          <p:cNvPr id="120" name="Google Shape;120;p19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7FF15CD-6900-4773-8905-1B3D62BC5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782" y="1188026"/>
            <a:ext cx="1645614" cy="276744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BCEAD92-B05E-4032-BF64-FA8C0FE01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018" y="1188027"/>
            <a:ext cx="1677963" cy="276744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1903263-0F7F-4BEA-AEDD-D03E39E8B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603" y="1188026"/>
            <a:ext cx="1709187" cy="276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93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Guía de Estilo</a:t>
            </a:r>
            <a:endParaRPr dirty="0"/>
          </a:p>
        </p:txBody>
      </p:sp>
      <p:sp>
        <p:nvSpPr>
          <p:cNvPr id="120" name="Google Shape;120;p19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05CBA6B-BE4C-4E20-914F-4417FC19F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295" y="1272447"/>
            <a:ext cx="4239825" cy="10833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3DE1C97-8BB3-4F29-9DDF-9A1AB62DD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783" y="2996412"/>
            <a:ext cx="4223534" cy="110373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CA362B3-EA39-4188-AFA0-A29E66454787}"/>
              </a:ext>
            </a:extLst>
          </p:cNvPr>
          <p:cNvSpPr txBox="1"/>
          <p:nvPr/>
        </p:nvSpPr>
        <p:spPr>
          <a:xfrm>
            <a:off x="911295" y="972730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logo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00E1F61-5A73-4B6E-B557-EF743EE6C185}"/>
              </a:ext>
            </a:extLst>
          </p:cNvPr>
          <p:cNvSpPr txBox="1"/>
          <p:nvPr/>
        </p:nvSpPr>
        <p:spPr>
          <a:xfrm>
            <a:off x="2280555" y="2445529"/>
            <a:ext cx="2412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fuente</a:t>
            </a:r>
            <a:r>
              <a:rPr lang="en-US" dirty="0"/>
              <a:t>:  </a:t>
            </a:r>
            <a:r>
              <a:rPr lang="en-US" sz="2400" dirty="0" err="1">
                <a:latin typeface="Aclonica" panose="02060503000000020004" pitchFamily="18" charset="0"/>
              </a:rPr>
              <a:t>Aclónica</a:t>
            </a:r>
            <a:r>
              <a:rPr lang="en-US" sz="2400" dirty="0">
                <a:latin typeface="Aclonica" panose="02060503000000020004" pitchFamily="18" charset="0"/>
              </a:rPr>
              <a:t> </a:t>
            </a:r>
            <a:endParaRPr lang="es-ES" sz="2400" dirty="0">
              <a:latin typeface="Aclonica" panose="02060503000000020004" pitchFamily="18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7F5C1F2-2FB1-4FB9-911B-595441B86C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2889" y="482231"/>
            <a:ext cx="2572463" cy="257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15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Teccnologías Usadas</a:t>
            </a:r>
            <a:endParaRPr dirty="0"/>
          </a:p>
        </p:txBody>
      </p:sp>
      <p:sp>
        <p:nvSpPr>
          <p:cNvPr id="129" name="Google Shape;129;p20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150303A-7032-4E1D-A917-E13325629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570" y="817540"/>
            <a:ext cx="2857500" cy="28575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41CF1DC-8648-4574-AC88-DEE887580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812" y="1284265"/>
            <a:ext cx="3940958" cy="23907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BBDD</a:t>
            </a:r>
            <a:endParaRPr dirty="0"/>
          </a:p>
        </p:txBody>
      </p:sp>
      <p:sp>
        <p:nvSpPr>
          <p:cNvPr id="149" name="Google Shape;149;p23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A715035-B238-43AB-8FA4-3F7A62B70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915" y="927500"/>
            <a:ext cx="1486531" cy="301559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CD149B6-F165-46AB-8FB0-FFF68E6E3C75}"/>
              </a:ext>
            </a:extLst>
          </p:cNvPr>
          <p:cNvSpPr txBox="1"/>
          <p:nvPr/>
        </p:nvSpPr>
        <p:spPr>
          <a:xfrm>
            <a:off x="4053840" y="1958073"/>
            <a:ext cx="36804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 base de </a:t>
            </a:r>
            <a:r>
              <a:rPr lang="en-US" dirty="0" err="1"/>
              <a:t>datos</a:t>
            </a:r>
            <a:r>
              <a:rPr lang="en-US" dirty="0"/>
              <a:t> ha </a:t>
            </a:r>
            <a:r>
              <a:rPr lang="en-US" dirty="0" err="1"/>
              <a:t>sido</a:t>
            </a:r>
            <a:r>
              <a:rPr lang="en-US" dirty="0"/>
              <a:t> </a:t>
            </a:r>
            <a:r>
              <a:rPr lang="en-US" dirty="0" err="1"/>
              <a:t>creada</a:t>
            </a:r>
            <a:r>
              <a:rPr lang="en-US" dirty="0"/>
              <a:t> </a:t>
            </a:r>
            <a:r>
              <a:rPr lang="en-US" dirty="0" err="1"/>
              <a:t>mediante</a:t>
            </a:r>
            <a:r>
              <a:rPr lang="en-US" dirty="0"/>
              <a:t> un </a:t>
            </a:r>
            <a:r>
              <a:rPr lang="en-US" dirty="0" err="1"/>
              <a:t>administrador</a:t>
            </a:r>
            <a:r>
              <a:rPr lang="en-US" dirty="0"/>
              <a:t> de </a:t>
            </a:r>
            <a:r>
              <a:rPr lang="en-US" dirty="0" err="1"/>
              <a:t>escritorio</a:t>
            </a:r>
            <a:r>
              <a:rPr lang="en-US" dirty="0"/>
              <a:t> </a:t>
            </a:r>
            <a:r>
              <a:rPr lang="en-US" dirty="0" err="1"/>
              <a:t>llamado</a:t>
            </a:r>
            <a:r>
              <a:rPr lang="en-US" dirty="0"/>
              <a:t> “DB Browser” </a:t>
            </a:r>
            <a:r>
              <a:rPr lang="en-US" dirty="0" err="1"/>
              <a:t>específico</a:t>
            </a:r>
            <a:r>
              <a:rPr lang="en-US" dirty="0"/>
              <a:t> de SQLite.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76517-C211-4F65-AD46-2555964B7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Clases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37869AF-8A54-49DB-A0F1-3007DE454D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17</a:t>
            </a:fld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F3A0EE54-0B04-49E1-953D-C9ADA1E07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b="1" dirty="0" err="1"/>
              <a:t>AdminSQLiteHelper</a:t>
            </a:r>
            <a:r>
              <a:rPr lang="en-US" sz="2000" dirty="0"/>
              <a:t>:</a:t>
            </a:r>
            <a:r>
              <a:rPr lang="en-US" dirty="0"/>
              <a:t> </a:t>
            </a:r>
            <a:r>
              <a:rPr lang="en-US" sz="1800" dirty="0"/>
              <a:t>para </a:t>
            </a:r>
            <a:r>
              <a:rPr lang="en-US" sz="1800" dirty="0" err="1"/>
              <a:t>conexión</a:t>
            </a:r>
            <a:r>
              <a:rPr lang="en-US" sz="1800" dirty="0"/>
              <a:t> y gestion de las </a:t>
            </a:r>
            <a:r>
              <a:rPr lang="en-US" sz="1800" dirty="0" err="1"/>
              <a:t>actualizaciones</a:t>
            </a:r>
            <a:r>
              <a:rPr lang="en-US" sz="1800" dirty="0"/>
              <a:t> de la base de </a:t>
            </a:r>
            <a:r>
              <a:rPr lang="en-US" sz="1800" dirty="0" err="1"/>
              <a:t>datos</a:t>
            </a:r>
            <a:endParaRPr lang="en-US" sz="1800" dirty="0"/>
          </a:p>
          <a:p>
            <a:pPr>
              <a:lnSpc>
                <a:spcPct val="100000"/>
              </a:lnSpc>
            </a:pPr>
            <a:endParaRPr lang="en-US" sz="1800" dirty="0"/>
          </a:p>
          <a:p>
            <a:r>
              <a:rPr lang="en-US" sz="2000" b="1" dirty="0" err="1"/>
              <a:t>Inicio</a:t>
            </a:r>
            <a:r>
              <a:rPr lang="en-US" sz="2000" b="1" dirty="0"/>
              <a:t>:</a:t>
            </a:r>
            <a:r>
              <a:rPr lang="en-US" b="1" dirty="0"/>
              <a:t> </a:t>
            </a:r>
            <a:r>
              <a:rPr lang="en-US" sz="1800" dirty="0"/>
              <a:t>Splash Screen</a:t>
            </a:r>
          </a:p>
          <a:p>
            <a:pPr>
              <a:lnSpc>
                <a:spcPct val="100000"/>
              </a:lnSpc>
            </a:pPr>
            <a:endParaRPr lang="en-US" sz="1800" dirty="0"/>
          </a:p>
          <a:p>
            <a:r>
              <a:rPr lang="en-US" sz="2000" b="1" dirty="0" err="1"/>
              <a:t>Biblioteca</a:t>
            </a:r>
            <a:r>
              <a:rPr lang="en-US" sz="1800" dirty="0"/>
              <a:t>: se </a:t>
            </a:r>
            <a:r>
              <a:rPr lang="en-US" sz="1800" dirty="0" err="1"/>
              <a:t>muestran</a:t>
            </a:r>
            <a:r>
              <a:rPr lang="en-US" sz="1800" dirty="0"/>
              <a:t> </a:t>
            </a:r>
            <a:r>
              <a:rPr lang="en-US" sz="1800" dirty="0" err="1"/>
              <a:t>todas</a:t>
            </a:r>
            <a:r>
              <a:rPr lang="en-US" sz="1800" dirty="0"/>
              <a:t> las </a:t>
            </a:r>
            <a:r>
              <a:rPr lang="en-US" sz="1800" dirty="0" err="1"/>
              <a:t>hortalizas</a:t>
            </a:r>
            <a:r>
              <a:rPr lang="en-US" sz="1800" dirty="0"/>
              <a:t> </a:t>
            </a:r>
            <a:r>
              <a:rPr lang="en-US" sz="1800" dirty="0" err="1"/>
              <a:t>disponibles</a:t>
            </a:r>
            <a:endParaRPr lang="en-US" sz="1800" dirty="0"/>
          </a:p>
          <a:p>
            <a:pPr>
              <a:lnSpc>
                <a:spcPct val="100000"/>
              </a:lnSpc>
            </a:pPr>
            <a:endParaRPr lang="en-US" sz="1800" dirty="0"/>
          </a:p>
          <a:p>
            <a:r>
              <a:rPr lang="en-US" sz="2000" b="1" dirty="0" err="1"/>
              <a:t>VegetalIndividual</a:t>
            </a:r>
            <a:r>
              <a:rPr lang="en-US" sz="1800" dirty="0"/>
              <a:t>: se </a:t>
            </a:r>
            <a:r>
              <a:rPr lang="en-US" sz="1800" dirty="0" err="1"/>
              <a:t>muestran</a:t>
            </a:r>
            <a:r>
              <a:rPr lang="en-US" sz="1800" dirty="0"/>
              <a:t> los </a:t>
            </a:r>
            <a:r>
              <a:rPr lang="en-US" sz="1800" dirty="0" err="1"/>
              <a:t>detalles</a:t>
            </a:r>
            <a:r>
              <a:rPr lang="en-US" sz="1800" dirty="0"/>
              <a:t> del vegetal </a:t>
            </a:r>
            <a:r>
              <a:rPr lang="en-US" sz="1800" dirty="0" err="1"/>
              <a:t>escogido</a:t>
            </a: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3095375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Organización temporal</a:t>
            </a:r>
            <a:endParaRPr dirty="0"/>
          </a:p>
        </p:txBody>
      </p:sp>
      <p:sp>
        <p:nvSpPr>
          <p:cNvPr id="120" name="Google Shape;120;p19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7F2AB0D-0CD7-4946-AF3F-18044F448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450" y="1313582"/>
            <a:ext cx="5311140" cy="241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041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ctrTitle" idx="4294967295"/>
          </p:nvPr>
        </p:nvSpPr>
        <p:spPr>
          <a:xfrm>
            <a:off x="1498200" y="123827"/>
            <a:ext cx="6147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H</a:t>
            </a:r>
            <a:r>
              <a:rPr lang="es-ES" sz="6000" dirty="0" err="1"/>
              <a:t>uertoMatic</a:t>
            </a:r>
            <a:endParaRPr sz="6000" dirty="0"/>
          </a:p>
        </p:txBody>
      </p:sp>
      <p:sp>
        <p:nvSpPr>
          <p:cNvPr id="112" name="Google Shape;112;p18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9F93A30-4007-4C8A-ADB6-2D8E77350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170" y="1290071"/>
            <a:ext cx="1282080" cy="274388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B8F2798-91F4-44AA-8D4D-FE9BD64AC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407" y="1286604"/>
            <a:ext cx="1285633" cy="274735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F6D5303-0389-4FCD-A875-901778E79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1087" y="1283627"/>
            <a:ext cx="1284709" cy="274388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162A7EA-8A20-479E-8818-573A3E0B6F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6034" y="1285361"/>
            <a:ext cx="1282536" cy="275330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ctrTitle" idx="4294967295"/>
          </p:nvPr>
        </p:nvSpPr>
        <p:spPr>
          <a:xfrm>
            <a:off x="2253100" y="2317150"/>
            <a:ext cx="5018400" cy="60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Hola a todos</a:t>
            </a:r>
            <a:endParaRPr sz="4800" dirty="0"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4294967295"/>
          </p:nvPr>
        </p:nvSpPr>
        <p:spPr>
          <a:xfrm>
            <a:off x="2253125" y="2978125"/>
            <a:ext cx="5018400" cy="121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b="1" dirty="0"/>
              <a:t>Jairo Mejías Puentes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b="1" dirty="0"/>
              <a:t>Técnico Superior en Desarrollo de Aplicaciones Multiplataforma</a:t>
            </a:r>
            <a:endParaRPr sz="1900" b="1" dirty="0"/>
          </a:p>
        </p:txBody>
      </p:sp>
      <p:sp>
        <p:nvSpPr>
          <p:cNvPr id="80" name="Google Shape;80;p14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4150" y="174700"/>
            <a:ext cx="2135700" cy="214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>
          <a:blip r:embed="rId4"/>
          <a:srcRect t="21879" b="21879"/>
          <a:stretch/>
        </p:blipFill>
        <p:spPr>
          <a:xfrm>
            <a:off x="3553925" y="227875"/>
            <a:ext cx="2036400" cy="2036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Conclusiónes</a:t>
            </a:r>
            <a:endParaRPr dirty="0"/>
          </a:p>
        </p:txBody>
      </p:sp>
      <p:sp>
        <p:nvSpPr>
          <p:cNvPr id="126" name="Google Shape;126;p20"/>
          <p:cNvSpPr txBox="1">
            <a:spLocks noGrp="1"/>
          </p:cNvSpPr>
          <p:nvPr>
            <p:ph type="body" idx="1"/>
          </p:nvPr>
        </p:nvSpPr>
        <p:spPr>
          <a:xfrm>
            <a:off x="1174614" y="1583974"/>
            <a:ext cx="1594084" cy="33538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- Java VS </a:t>
            </a:r>
            <a:r>
              <a:rPr lang="es-ES" b="1" dirty="0" err="1"/>
              <a:t>Kotlin</a:t>
            </a:r>
            <a:endParaRPr lang="es-ES" b="1" dirty="0"/>
          </a:p>
        </p:txBody>
      </p:sp>
      <p:sp>
        <p:nvSpPr>
          <p:cNvPr id="127" name="Google Shape;127;p20"/>
          <p:cNvSpPr txBox="1">
            <a:spLocks noGrp="1"/>
          </p:cNvSpPr>
          <p:nvPr>
            <p:ph type="body" idx="2"/>
          </p:nvPr>
        </p:nvSpPr>
        <p:spPr>
          <a:xfrm>
            <a:off x="4846350" y="1598112"/>
            <a:ext cx="3007616" cy="64249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- Front Sencillo pero Efectivo</a:t>
            </a:r>
          </a:p>
        </p:txBody>
      </p:sp>
      <p:sp>
        <p:nvSpPr>
          <p:cNvPr id="128" name="Google Shape;128;p20"/>
          <p:cNvSpPr txBox="1">
            <a:spLocks noGrp="1"/>
          </p:cNvSpPr>
          <p:nvPr>
            <p:ph type="body" idx="3"/>
          </p:nvPr>
        </p:nvSpPr>
        <p:spPr>
          <a:xfrm>
            <a:off x="4846350" y="2776905"/>
            <a:ext cx="3757323" cy="46921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- Proyectos pequeños: Agile, Scrum…?</a:t>
            </a: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dirty="0"/>
          </a:p>
        </p:txBody>
      </p:sp>
      <p:sp>
        <p:nvSpPr>
          <p:cNvPr id="129" name="Google Shape;129;p20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7" name="Google Shape;126;p20">
            <a:extLst>
              <a:ext uri="{FF2B5EF4-FFF2-40B4-BE49-F238E27FC236}">
                <a16:creationId xmlns:a16="http://schemas.microsoft.com/office/drawing/2014/main" id="{7431F5B3-D531-4340-9889-17F5581831EE}"/>
              </a:ext>
            </a:extLst>
          </p:cNvPr>
          <p:cNvSpPr txBox="1">
            <a:spLocks/>
          </p:cNvSpPr>
          <p:nvPr/>
        </p:nvSpPr>
        <p:spPr>
          <a:xfrm>
            <a:off x="1174614" y="2776905"/>
            <a:ext cx="3086100" cy="53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Bellota Text Light"/>
              <a:buChar char="⬩"/>
              <a:defRPr sz="18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Bellota Text Light"/>
              <a:buChar char="◇"/>
              <a:defRPr sz="18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ellota Text Light"/>
              <a:buChar char="■"/>
              <a:defRPr sz="18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llota Text Light"/>
              <a:buChar char="●"/>
              <a:defRPr sz="18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llota Text Light"/>
              <a:buChar char="○"/>
              <a:defRPr sz="18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llota Text Light"/>
              <a:buChar char="■"/>
              <a:defRPr sz="18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llota Text Light"/>
              <a:buChar char="●"/>
              <a:defRPr sz="18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llota Text Light"/>
              <a:buChar char="○"/>
              <a:defRPr sz="18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800"/>
              <a:buFont typeface="Bellota Text Light"/>
              <a:buChar char="■"/>
              <a:defRPr sz="18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9pPr>
          </a:lstStyle>
          <a:p>
            <a:pPr marL="0" indent="0">
              <a:buFont typeface="Bellota Text Light"/>
              <a:buNone/>
            </a:pPr>
            <a:r>
              <a:rPr lang="es-ES" b="1" dirty="0"/>
              <a:t>- Planificación muy Importante</a:t>
            </a:r>
          </a:p>
        </p:txBody>
      </p:sp>
    </p:spTree>
    <p:extLst>
      <p:ext uri="{BB962C8B-B14F-4D97-AF65-F5344CB8AC3E}">
        <p14:creationId xmlns:p14="http://schemas.microsoft.com/office/powerpoint/2010/main" val="216171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4"/>
          <p:cNvSpPr txBox="1">
            <a:spLocks noGrp="1"/>
          </p:cNvSpPr>
          <p:nvPr>
            <p:ph type="ctrTitle" idx="4294967295"/>
          </p:nvPr>
        </p:nvSpPr>
        <p:spPr>
          <a:xfrm>
            <a:off x="2337150" y="2783761"/>
            <a:ext cx="5018400" cy="60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Gracias</a:t>
            </a:r>
            <a:r>
              <a:rPr lang="en-US" sz="4800" dirty="0"/>
              <a:t>!</a:t>
            </a:r>
            <a:endParaRPr sz="4800" dirty="0"/>
          </a:p>
        </p:txBody>
      </p:sp>
      <p:sp>
        <p:nvSpPr>
          <p:cNvPr id="311" name="Google Shape;311;p34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12" name="Google Shape;3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8500" y="424946"/>
            <a:ext cx="2135700" cy="214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4"/>
          <p:cNvPicPr preferRelativeResize="0"/>
          <p:nvPr/>
        </p:nvPicPr>
        <p:blipFill rotWithShape="1">
          <a:blip r:embed="rId4"/>
          <a:srcRect l="43524" r="218"/>
          <a:stretch/>
        </p:blipFill>
        <p:spPr>
          <a:xfrm>
            <a:off x="3807528" y="478120"/>
            <a:ext cx="2036400" cy="2036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E7DA864-4D39-4565-B01A-CB13B2C82D0E}"/>
              </a:ext>
            </a:extLst>
          </p:cNvPr>
          <p:cNvSpPr txBox="1"/>
          <p:nvPr/>
        </p:nvSpPr>
        <p:spPr>
          <a:xfrm>
            <a:off x="3009148" y="3441753"/>
            <a:ext cx="36070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latin typeface="Bellota Text Light" panose="020B0604020202020204" charset="0"/>
                <a:ea typeface="Bellota Text Light" panose="020B0604020202020204" charset="0"/>
              </a:rPr>
              <a:t>A recoger Algodón a </a:t>
            </a:r>
            <a:r>
              <a:rPr lang="es-ES" sz="2000" dirty="0" err="1">
                <a:latin typeface="Bellota Text Light" panose="020B0604020202020204" charset="0"/>
                <a:ea typeface="Bellota Text Light" panose="020B0604020202020204" charset="0"/>
              </a:rPr>
              <a:t>Louisiana</a:t>
            </a:r>
            <a:endParaRPr lang="es-ES" sz="2000" dirty="0">
              <a:latin typeface="Bellota Text Light" panose="020B0604020202020204" charset="0"/>
              <a:ea typeface="Bellota Text Light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ctrTitle"/>
          </p:nvPr>
        </p:nvSpPr>
        <p:spPr>
          <a:xfrm>
            <a:off x="1871125" y="1126150"/>
            <a:ext cx="5401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Qué me motiva…</a:t>
            </a:r>
            <a:endParaRPr dirty="0"/>
          </a:p>
        </p:txBody>
      </p:sp>
      <p:sp>
        <p:nvSpPr>
          <p:cNvPr id="88" name="Google Shape;88;p15"/>
          <p:cNvSpPr txBox="1">
            <a:spLocks noGrp="1"/>
          </p:cNvSpPr>
          <p:nvPr>
            <p:ph type="subTitle" idx="1"/>
          </p:nvPr>
        </p:nvSpPr>
        <p:spPr>
          <a:xfrm>
            <a:off x="1871125" y="2306651"/>
            <a:ext cx="5401800" cy="41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Prepárate para tener tu huerto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CB2558-E649-467E-B453-391EC1454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Dónde</a:t>
            </a:r>
            <a:r>
              <a:rPr lang="en-US" dirty="0"/>
              <a:t> surge?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CB8A06C-BC6C-4C10-8B03-3897BD16A5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0FB8392-115C-42B7-83B0-6E494CCED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24" y="1206496"/>
            <a:ext cx="3640676" cy="2730507"/>
          </a:xfrm>
          <a:prstGeom prst="rect">
            <a:avLst/>
          </a:prstGeom>
        </p:spPr>
      </p:pic>
      <p:sp>
        <p:nvSpPr>
          <p:cNvPr id="8" name="Marcador de texto 8">
            <a:extLst>
              <a:ext uri="{FF2B5EF4-FFF2-40B4-BE49-F238E27FC236}">
                <a16:creationId xmlns:a16="http://schemas.microsoft.com/office/drawing/2014/main" id="{1DD9244B-1538-4E8E-9166-2887A98D0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3730" y="1543625"/>
            <a:ext cx="3014067" cy="740068"/>
          </a:xfrm>
        </p:spPr>
        <p:txBody>
          <a:bodyPr/>
          <a:lstStyle/>
          <a:p>
            <a:pPr marL="101600" indent="0">
              <a:buNone/>
            </a:pPr>
            <a:r>
              <a:rPr lang="en-US" sz="1800" b="1" dirty="0"/>
              <a:t>Una </a:t>
            </a:r>
            <a:r>
              <a:rPr lang="en-US" sz="1800" b="1" dirty="0" err="1"/>
              <a:t>conversación</a:t>
            </a:r>
            <a:r>
              <a:rPr lang="en-US" sz="1800" b="1" dirty="0"/>
              <a:t> familiar, </a:t>
            </a:r>
            <a:r>
              <a:rPr lang="en-US" sz="1800" b="1" dirty="0" err="1"/>
              <a:t>en</a:t>
            </a:r>
            <a:r>
              <a:rPr lang="en-US" sz="1800" b="1" dirty="0"/>
              <a:t> un </a:t>
            </a:r>
            <a:r>
              <a:rPr lang="en-US" sz="1800" b="1" dirty="0" err="1"/>
              <a:t>entorno</a:t>
            </a:r>
            <a:r>
              <a:rPr lang="en-US" sz="1800" b="1" dirty="0"/>
              <a:t> de distension, </a:t>
            </a:r>
            <a:r>
              <a:rPr lang="en-US" sz="1800" b="1" dirty="0" err="1"/>
              <a:t>sobre</a:t>
            </a:r>
            <a:r>
              <a:rPr lang="en-US" sz="1800" b="1" dirty="0"/>
              <a:t> … </a:t>
            </a:r>
            <a:r>
              <a:rPr lang="en-US" sz="1800" b="1" dirty="0" err="1"/>
              <a:t>Zanahorias</a:t>
            </a:r>
            <a:r>
              <a:rPr lang="en-US" sz="1800" b="1" dirty="0"/>
              <a:t>????</a:t>
            </a:r>
            <a:endParaRPr lang="es-ES" sz="1800" b="1" dirty="0"/>
          </a:p>
        </p:txBody>
      </p:sp>
      <p:sp>
        <p:nvSpPr>
          <p:cNvPr id="10" name="Marcador de texto 8">
            <a:extLst>
              <a:ext uri="{FF2B5EF4-FFF2-40B4-BE49-F238E27FC236}">
                <a16:creationId xmlns:a16="http://schemas.microsoft.com/office/drawing/2014/main" id="{220FCE48-3F0E-43C6-BCDE-22260801E08F}"/>
              </a:ext>
            </a:extLst>
          </p:cNvPr>
          <p:cNvSpPr txBox="1">
            <a:spLocks/>
          </p:cNvSpPr>
          <p:nvPr/>
        </p:nvSpPr>
        <p:spPr>
          <a:xfrm>
            <a:off x="4873730" y="2812664"/>
            <a:ext cx="3415146" cy="1088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Bellota Text Light"/>
              <a:buChar char="⬩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Bellota Text Light"/>
              <a:buChar char="◇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llota Text Light"/>
              <a:buChar char="■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●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○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■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●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○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Bellota Text Light"/>
              <a:buChar char="■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9pPr>
          </a:lstStyle>
          <a:p>
            <a:pPr marL="101600" indent="0">
              <a:buFont typeface="Bellota Text Light"/>
              <a:buNone/>
            </a:pPr>
            <a:r>
              <a:rPr lang="en-US" sz="1800" b="1" dirty="0"/>
              <a:t>Ante la </a:t>
            </a:r>
            <a:r>
              <a:rPr lang="en-US" sz="1800" b="1" dirty="0" err="1"/>
              <a:t>necesidad</a:t>
            </a:r>
            <a:r>
              <a:rPr lang="en-US" sz="1800" b="1" dirty="0"/>
              <a:t> de un hombre de campo de </a:t>
            </a:r>
            <a:r>
              <a:rPr lang="en-US" sz="1800" b="1" dirty="0" err="1"/>
              <a:t>averiguar</a:t>
            </a:r>
            <a:r>
              <a:rPr lang="en-US" sz="1800" b="1" dirty="0"/>
              <a:t> </a:t>
            </a:r>
            <a:r>
              <a:rPr lang="en-US" sz="1800" b="1" dirty="0" err="1"/>
              <a:t>ciertas</a:t>
            </a:r>
            <a:r>
              <a:rPr lang="en-US" sz="1800" b="1" dirty="0"/>
              <a:t> </a:t>
            </a:r>
            <a:r>
              <a:rPr lang="en-US" sz="1800" b="1" dirty="0" err="1"/>
              <a:t>características</a:t>
            </a:r>
            <a:r>
              <a:rPr lang="en-US" sz="1800" b="1" dirty="0"/>
              <a:t> de </a:t>
            </a:r>
            <a:r>
              <a:rPr lang="en-US" sz="1800" b="1" dirty="0" err="1"/>
              <a:t>hortalizas</a:t>
            </a:r>
            <a:endParaRPr lang="es-ES" sz="1800" b="1" dirty="0"/>
          </a:p>
        </p:txBody>
      </p:sp>
    </p:spTree>
    <p:extLst>
      <p:ext uri="{BB962C8B-B14F-4D97-AF65-F5344CB8AC3E}">
        <p14:creationId xmlns:p14="http://schemas.microsoft.com/office/powerpoint/2010/main" val="309252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¿Por y para qué?</a:t>
            </a:r>
            <a:endParaRPr dirty="0"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2"/>
          </p:nvPr>
        </p:nvSpPr>
        <p:spPr>
          <a:xfrm>
            <a:off x="4697862" y="1253204"/>
            <a:ext cx="3473100" cy="20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Preocupación por la Sostenibilidad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200" dirty="0"/>
              <a:t>Actualmente queremos saber lo que comemos y de donde procede, que mejor forma que el…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200" dirty="0"/>
              <a:t>“hazlo tu mismo”</a:t>
            </a:r>
            <a:endParaRPr sz="1200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1"/>
          </p:nvPr>
        </p:nvSpPr>
        <p:spPr>
          <a:xfrm>
            <a:off x="855275" y="1253204"/>
            <a:ext cx="3473100" cy="236599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 err="1"/>
              <a:t>Huertos</a:t>
            </a:r>
            <a:r>
              <a:rPr lang="en-US" b="1" dirty="0"/>
              <a:t> </a:t>
            </a:r>
            <a:r>
              <a:rPr lang="en-US" b="1" dirty="0" err="1"/>
              <a:t>urbanos</a:t>
            </a:r>
            <a:r>
              <a:rPr lang="en-US" b="1" dirty="0"/>
              <a:t> ++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/>
              <a:t>Gente de ciudad queriendo volver al origen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Mejora de la economía Domestica</a:t>
            </a: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dirty="0"/>
              <a:t>L</a:t>
            </a:r>
            <a:r>
              <a:rPr lang="en" sz="1200" dirty="0"/>
              <a:t>as hortalizas no son caras, las buenas </a:t>
            </a:r>
            <a:r>
              <a:rPr lang="en" b="1" dirty="0"/>
              <a:t>si</a:t>
            </a:r>
            <a:r>
              <a:rPr lang="en" sz="1200" b="1" dirty="0"/>
              <a:t>.</a:t>
            </a:r>
            <a:endParaRPr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body" idx="1"/>
          </p:nvPr>
        </p:nvSpPr>
        <p:spPr>
          <a:xfrm>
            <a:off x="2601191" y="2670354"/>
            <a:ext cx="3941618" cy="134172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spcAft>
                <a:spcPts val="800"/>
              </a:spcAft>
              <a:buNone/>
            </a:pPr>
            <a:r>
              <a:rPr lang="es-ES" sz="2000" strike="noStrike" dirty="0">
                <a:solidFill>
                  <a:schemeClr val="bg1"/>
                </a:solidFill>
                <a:effectLst/>
              </a:rPr>
              <a:t>“</a:t>
            </a:r>
            <a:r>
              <a:rPr lang="es-ES" sz="2000" strike="noStrike" dirty="0">
                <a:solidFill>
                  <a:schemeClr val="bg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 originalidad consiste en volver al origen; así pues, original es aquello que vuelve a la simplicidad de las primeras soluciones.</a:t>
            </a:r>
            <a:r>
              <a:rPr lang="es-ES" sz="2000" strike="noStrike" dirty="0">
                <a:solidFill>
                  <a:schemeClr val="bg1"/>
                </a:solidFill>
                <a:effectLst/>
              </a:rPr>
              <a:t>”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es-ES" sz="2000" dirty="0">
                <a:solidFill>
                  <a:schemeClr val="bg1"/>
                </a:solidFill>
              </a:rPr>
              <a:t>- Gaudí -</a:t>
            </a:r>
            <a:r>
              <a:rPr lang="es-ES" sz="2000" u="none" strike="noStrike" dirty="0">
                <a:solidFill>
                  <a:schemeClr val="bg1"/>
                </a:solidFill>
                <a:effectLst/>
              </a:rPr>
              <a:t> </a:t>
            </a:r>
            <a:br>
              <a:rPr lang="es-ES" u="none" strike="noStrike" dirty="0">
                <a:solidFill>
                  <a:srgbClr val="000000"/>
                </a:solidFill>
                <a:effectLst/>
              </a:rPr>
            </a:br>
            <a:r>
              <a:rPr lang="es-ES" u="none" strike="noStrike" dirty="0">
                <a:solidFill>
                  <a:srgbClr val="000000"/>
                </a:solidFill>
                <a:effectLst/>
              </a:rPr>
              <a:t>-</a:t>
            </a:r>
            <a:br>
              <a:rPr lang="es-ES" u="none" strike="noStrike" dirty="0">
                <a:solidFill>
                  <a:srgbClr val="000000"/>
                </a:solidFill>
                <a:effectLst/>
              </a:rPr>
            </a:br>
            <a:endParaRPr lang="es-ES" u="none" strike="noStrike" dirty="0">
              <a:solidFill>
                <a:srgbClr val="000000"/>
              </a:solidFill>
              <a:effectLst/>
            </a:endParaRPr>
          </a:p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.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sldNum" idx="12"/>
          </p:nvPr>
        </p:nvSpPr>
        <p:spPr>
          <a:xfrm>
            <a:off x="4297650" y="4218625"/>
            <a:ext cx="548700" cy="92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¿Qué ofrece ésta aplicación</a:t>
            </a:r>
            <a:endParaRPr dirty="0"/>
          </a:p>
        </p:txBody>
      </p:sp>
      <p:sp>
        <p:nvSpPr>
          <p:cNvPr id="100" name="Google Shape;100;p17"/>
          <p:cNvSpPr txBox="1">
            <a:spLocks noGrp="1"/>
          </p:cNvSpPr>
          <p:nvPr>
            <p:ph type="body" idx="1"/>
          </p:nvPr>
        </p:nvSpPr>
        <p:spPr>
          <a:xfrm>
            <a:off x="921025" y="1179787"/>
            <a:ext cx="730195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Información sobre: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⬩"/>
            </a:pPr>
            <a:r>
              <a:rPr lang="es-ES" b="1" dirty="0"/>
              <a:t>Siembra, Recogida y Mantenimiento de productos</a:t>
            </a:r>
            <a:endParaRPr b="1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⬩"/>
            </a:pPr>
            <a:endParaRPr lang="es-ES" b="1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⬩"/>
            </a:pPr>
            <a:r>
              <a:rPr lang="es-ES" b="1" dirty="0"/>
              <a:t>Biblioteca de Variedades</a:t>
            </a:r>
          </a:p>
        </p:txBody>
      </p:sp>
      <p:sp>
        <p:nvSpPr>
          <p:cNvPr id="101" name="Google Shape;101;p17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>
            <a:spLocks noGrp="1"/>
          </p:cNvSpPr>
          <p:nvPr>
            <p:ph type="body" idx="1"/>
          </p:nvPr>
        </p:nvSpPr>
        <p:spPr>
          <a:xfrm>
            <a:off x="454402" y="2260770"/>
            <a:ext cx="1861305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effectLst/>
                <a:latin typeface="Arial" panose="020B0604020202020204" pitchFamily="34" charset="0"/>
              </a:rPr>
              <a:t>Huerta en casa</a:t>
            </a:r>
            <a:endParaRPr b="1" dirty="0"/>
          </a:p>
          <a:p>
            <a:pPr marL="285750" lvl="0" indent="-285750" algn="l" rtl="0">
              <a:spcBef>
                <a:spcPts val="800"/>
              </a:spcBef>
              <a:spcAft>
                <a:spcPts val="800"/>
              </a:spcAft>
              <a:buFontTx/>
              <a:buChar char="-"/>
            </a:pPr>
            <a:endParaRPr sz="1600" dirty="0"/>
          </a:p>
        </p:txBody>
      </p:sp>
      <p:sp>
        <p:nvSpPr>
          <p:cNvPr id="118" name="Google Shape;118;p19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Análisis de la Competencia</a:t>
            </a:r>
            <a:endParaRPr dirty="0"/>
          </a:p>
        </p:txBody>
      </p:sp>
      <p:sp>
        <p:nvSpPr>
          <p:cNvPr id="120" name="Google Shape;120;p19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47AD09B-1811-4B37-8CC9-E05AE49C9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130" y="1262610"/>
            <a:ext cx="1156173" cy="242047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CD79790-9FA8-47EA-B2CE-31480367F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881" y="1254746"/>
            <a:ext cx="1145887" cy="242047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C7CBE2E-027E-4A9B-AB3D-4BD0F2C9E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9811" y="1254746"/>
            <a:ext cx="1156174" cy="244173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1E2D900-F3D0-47CA-B948-E03C3714F6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4346" y="1254746"/>
            <a:ext cx="1145887" cy="241261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>
            <a:spLocks noGrp="1"/>
          </p:cNvSpPr>
          <p:nvPr>
            <p:ph type="body" idx="1"/>
          </p:nvPr>
        </p:nvSpPr>
        <p:spPr>
          <a:xfrm>
            <a:off x="538587" y="2354484"/>
            <a:ext cx="1395515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/>
                <a:latin typeface="Arial" panose="020B0604020202020204" pitchFamily="34" charset="0"/>
              </a:rPr>
              <a:t>Eco </a:t>
            </a:r>
            <a:r>
              <a:rPr lang="en-US" dirty="0" err="1">
                <a:effectLst/>
                <a:latin typeface="Arial" panose="020B0604020202020204" pitchFamily="34" charset="0"/>
              </a:rPr>
              <a:t>Huerto</a:t>
            </a:r>
            <a:endParaRPr b="1" dirty="0"/>
          </a:p>
          <a:p>
            <a:pPr marL="285750" lvl="0" indent="-285750" algn="l" rtl="0">
              <a:spcBef>
                <a:spcPts val="800"/>
              </a:spcBef>
              <a:spcAft>
                <a:spcPts val="800"/>
              </a:spcAft>
              <a:buFontTx/>
              <a:buChar char="-"/>
            </a:pPr>
            <a:endParaRPr sz="1600" dirty="0"/>
          </a:p>
        </p:txBody>
      </p:sp>
      <p:sp>
        <p:nvSpPr>
          <p:cNvPr id="118" name="Google Shape;118;p19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Análisis de la Competencia</a:t>
            </a:r>
            <a:endParaRPr dirty="0"/>
          </a:p>
        </p:txBody>
      </p:sp>
      <p:sp>
        <p:nvSpPr>
          <p:cNvPr id="120" name="Google Shape;120;p19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21693CF-C3D2-4E7E-8E98-59D5B029B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999" y="1603011"/>
            <a:ext cx="1445458" cy="230320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2B1312E-C3B0-4081-8307-165DB0D79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210" y="1603011"/>
            <a:ext cx="1497279" cy="230320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B423AA8-6345-4A95-8FC4-8DF58707F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282" y="1603011"/>
            <a:ext cx="1551362" cy="230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74472"/>
      </p:ext>
    </p:extLst>
  </p:cSld>
  <p:clrMapOvr>
    <a:masterClrMapping/>
  </p:clrMapOvr>
</p:sld>
</file>

<file path=ppt/theme/theme1.xml><?xml version="1.0" encoding="utf-8"?>
<a:theme xmlns:a="http://schemas.openxmlformats.org/drawingml/2006/main" name="Lafew template">
  <a:themeElements>
    <a:clrScheme name="Custom 347">
      <a:dk1>
        <a:srgbClr val="423C41"/>
      </a:dk1>
      <a:lt1>
        <a:srgbClr val="FFFFFF"/>
      </a:lt1>
      <a:dk2>
        <a:srgbClr val="7A717C"/>
      </a:dk2>
      <a:lt2>
        <a:srgbClr val="F0E9E3"/>
      </a:lt2>
      <a:accent1>
        <a:srgbClr val="FFBF3A"/>
      </a:accent1>
      <a:accent2>
        <a:srgbClr val="E94032"/>
      </a:accent2>
      <a:accent3>
        <a:srgbClr val="A78BAF"/>
      </a:accent3>
      <a:accent4>
        <a:srgbClr val="ADC853"/>
      </a:accent4>
      <a:accent5>
        <a:srgbClr val="6FAC6A"/>
      </a:accent5>
      <a:accent6>
        <a:srgbClr val="9C6E59"/>
      </a:accent6>
      <a:hlink>
        <a:srgbClr val="884E97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</TotalTime>
  <Words>305</Words>
  <Application>Microsoft Office PowerPoint</Application>
  <PresentationFormat>Presentación en pantalla (16:9)</PresentationFormat>
  <Paragraphs>77</Paragraphs>
  <Slides>21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6" baseType="lpstr">
      <vt:lpstr>Aclonica</vt:lpstr>
      <vt:lpstr>Arial</vt:lpstr>
      <vt:lpstr>Bellota Text Light</vt:lpstr>
      <vt:lpstr>Satisfy</vt:lpstr>
      <vt:lpstr>Lafew template</vt:lpstr>
      <vt:lpstr>TFC </vt:lpstr>
      <vt:lpstr>Hola a todos</vt:lpstr>
      <vt:lpstr>Qué me motiva…</vt:lpstr>
      <vt:lpstr>¿Dónde surge?</vt:lpstr>
      <vt:lpstr>¿Por y para qué?</vt:lpstr>
      <vt:lpstr>Presentación de PowerPoint</vt:lpstr>
      <vt:lpstr>¿Qué ofrece ésta aplicación</vt:lpstr>
      <vt:lpstr>Análisis de la Competencia</vt:lpstr>
      <vt:lpstr>Análisis de la Competencia</vt:lpstr>
      <vt:lpstr>Análisis de la Competencia</vt:lpstr>
      <vt:lpstr>Esta es mi aplicación</vt:lpstr>
      <vt:lpstr>Sketch</vt:lpstr>
      <vt:lpstr>Wireframe</vt:lpstr>
      <vt:lpstr>Guía de Estilo</vt:lpstr>
      <vt:lpstr>Teccnologías Usadas</vt:lpstr>
      <vt:lpstr>BBDD</vt:lpstr>
      <vt:lpstr>Clases</vt:lpstr>
      <vt:lpstr>Organización temporal</vt:lpstr>
      <vt:lpstr>HuertoMatic</vt:lpstr>
      <vt:lpstr>Conclusiónes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Jairo</dc:creator>
  <cp:lastModifiedBy>jairo m</cp:lastModifiedBy>
  <cp:revision>37</cp:revision>
  <dcterms:modified xsi:type="dcterms:W3CDTF">2021-06-08T08:54:01Z</dcterms:modified>
</cp:coreProperties>
</file>